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4" r:id="rId2"/>
    <p:sldMasterId id="2147483696" r:id="rId3"/>
    <p:sldMasterId id="2147483660" r:id="rId4"/>
    <p:sldMasterId id="2147483672" r:id="rId5"/>
  </p:sldMasterIdLst>
  <p:notesMasterIdLst>
    <p:notesMasterId r:id="rId14"/>
  </p:notesMasterIdLst>
  <p:sldIdLst>
    <p:sldId id="266" r:id="rId6"/>
    <p:sldId id="431" r:id="rId7"/>
    <p:sldId id="429" r:id="rId8"/>
    <p:sldId id="271" r:id="rId9"/>
    <p:sldId id="265" r:id="rId10"/>
    <p:sldId id="409" r:id="rId11"/>
    <p:sldId id="408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8CD2-86A0-3E44-B851-9DF60F80F5D6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7E4D2-0A77-734E-801A-8CEDE09B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00206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Typically formulated as an optimization problem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popular approach for continuous space problems is using barriers for safe certificates. </a:t>
                </a:r>
                <a:endParaRPr lang="en-US" dirty="0">
                  <a:solidFill>
                    <a:srgbClr val="002060"/>
                  </a:solidFill>
                  <a:latin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Generally: intractable optimization problem</a:t>
                </a: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Range </a:t>
                </a:r>
                <a:r>
                  <a:rPr lang="en-US" i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𝜋</a:t>
                </a:r>
                <a:r>
                  <a:rPr lang="en-US" dirty="0">
                    <a:solidFill>
                      <a:srgbClr val="00206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: uncountable infinite set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7E4D2-0A77-734E-801A-8CEDE09BFA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61681BB-52B0-77B7-D1ED-1A2393005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6203190"/>
            <a:ext cx="2004391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58B9-1816-4A43-8D68-2B09162E66F2}" type="datetime1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55F3-696E-4F45-8A56-38220629C8EA}" type="datetime1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4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0EBB-0FDA-F9D3-CEB4-DA0CFA23D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6E7CB-9934-7ADC-E81C-A8B3FCC38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8E84B-8022-B029-78AF-3CDD6DB8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C4F36-61C8-806A-AE83-0797DEEE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8504D-D18B-8433-53FD-AC219BDC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6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5D46-E701-B389-2BD8-FEF102A3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82A77-CB27-0F11-5280-7AF03441B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7C4A8-2A3D-E47D-B1BE-84AFAAD6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4108-9D8F-59FF-B5F6-021C41B0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546DD-5E35-AA4A-2D6E-CC15AE3C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7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F3D7-541F-063A-3F1D-686FA6C0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B16AB-83FB-464C-AE47-150C81DC6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5D1FC-618B-776D-EC9E-C33667C4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706DF-6BF1-693C-4A4B-620361A5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3E433-10E6-EC69-4495-70B237E1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0C8A-4741-D29C-2A19-9815C0D4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75C4-6AFD-4602-81BC-EEC9A7D34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0C58C-BC8D-604A-589D-383E40B9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0182A-C69C-F392-820F-91B366A3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FD162-A822-F9DA-0D9F-BE0FE83F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11CAD-AC0A-64C2-1C38-C449F9BE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0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F4E0-7BAD-85D0-12AE-6AFC80B4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7E6CD-7838-C777-F744-893C42420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2BD77-7D46-C189-D9BB-4A07875AA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DD2AD-34A1-4631-D8ED-E1C5DBEE2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94A112-7958-D21A-FCF1-69843F281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2C8A4-6194-D746-7E4A-0E0CB68E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B7DA2-5765-DC34-1100-4157B276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F9E0B-E23D-685E-71F1-B6C239D9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5AEA-E896-6DA9-D87D-63FD7E1A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80A1F-BDC0-1729-24F6-6AFAD4C3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E471E-D632-2D3C-C2FC-570EEA47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C9491-E19A-8EE3-05A9-915E4ECC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4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2C69C-2F77-5A0E-B5EA-F96AC5CF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3CD8B-D68E-D7A1-826C-B0367522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22C38-8097-5E56-9361-BB8F5510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C2CB-297E-2DEF-F337-1DA77236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6D82B-65F0-1997-9CA8-07BE199D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80A55-6B30-05AC-051A-DFD36361B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25A2E-C412-24A5-545A-DF838C7F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1FB7D-DCC5-C9AA-F235-5377C045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4E218-30D2-39E0-68E5-52D82F88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FB87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FF1-13E6-3B47-A61F-45642A15657F}" type="datetime1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8D8E-9CFC-9907-3BEB-F87BE75E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E830E-3B3D-BAD6-6CBE-8504B2BEC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EE28C-6EA2-6DC2-8C48-FDAA234C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D33DE-3B33-A973-C336-7A28650A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28809-0CC0-C693-26B1-8D7334BB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3A1FF-455B-E8E3-4D6A-0F15DC93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5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C6E4-F9CB-C114-57ED-E4ACAB82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AED77-2251-0E52-5FC1-1551506DD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3D74-E546-0D30-AFA3-544B2A2D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018AD-610D-C231-4CFE-68107045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AC935-31CC-5161-AC74-3C59972C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6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E9F5D-B52A-DC81-BBDE-6DAA1FCA9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99FB3-0154-3CD0-4AC0-F7E97FE6F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C6262-CDA1-AA22-B2DC-85FECC13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552FB-0C70-EE9A-C046-22EC974E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09B7F-4E07-9495-25D0-E4A1BA8C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1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E7D7-BF03-AAE7-994E-CFAB00DF6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40425-1EFA-8400-95A4-6A7BDC09C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AC60-41C7-2FCF-19D8-B55935D5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BD0AC-A6DA-8EF1-B6DB-59955170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BA225-3666-239E-A32C-8F5779D3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26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C166-BC23-2F68-EF3E-EB359A1F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AB6A9-9DE2-C6C4-CD99-2903AA3A3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589C-11CD-016D-52E1-FBCDACD2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6C121-F579-40C2-5D20-D6300246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2AFD2-11B8-84D1-04DF-A08593EB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1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5A88-F8A2-61E9-880C-EDE43955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719AC-498E-460B-005D-802D7D2A5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D0C2E-15EB-291F-0E93-2438F4E5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D5ED6-E025-9983-C8C9-CCA00428E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3B44E-2E4C-7C7D-3F5C-F5623A8A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99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F162-9015-3156-CBCD-51EBC9AB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B3E0B-5297-A046-0F2D-ECE5E6013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62799-3F91-DAB6-443D-2F04EB151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160CE-938B-88CE-BB1F-6CFE5CEB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65C47-5FAF-1427-146D-366A787F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9C9E3-1924-9041-A188-A340ADA3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9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8CB7-60E3-860B-BDCB-32325CC6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BC683-A39D-B1DE-102C-EBD702E40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36E5F-DBB8-4801-C085-0AE48D2E0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59E3D-4FFF-2C2F-4862-D7EE47728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B38C4-C244-DA3B-8C4E-E6F8BE323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B47FE-A268-94F2-4087-579C8941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88FF9-C296-E0ED-204E-6389D7A4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0B7A8-AAD5-5475-79E0-25C99558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56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1371-54D8-D9BB-A63B-C6AD15FB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FC9B8-ABA9-4525-9ADD-27C7FF24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011DA-7219-C231-849D-D61A5108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934EA-44C0-DCEE-29D5-AC592E34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24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C44E2-14B2-16DB-3177-0786D4C2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E4828-A426-CFB0-4147-D3E770BA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2FF8E-F00F-FE02-010C-AFBA1F88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FB2-7432-554C-BDE9-6E8DDFF64D2B}" type="datetime1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1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94AD-E434-DC3A-DC1C-F6108AA6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F14DF-98FF-CEF5-723B-BB90E7BB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9FCCA-E7E1-4C31-F881-9CC2924C2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4AFC6-EB27-704F-0DDF-13360440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8DBD9-E261-BFD4-836E-EFF5AEE8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D302F-2869-D336-0AE5-35AD7414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14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1539-9E1A-F004-2EE7-A4857292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73EB8-5D72-1212-F089-94D3DB62B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33763-D332-C2CC-7402-F4B174FEF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D5B6A-B33F-9076-5838-E796D31A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B066D-1100-B599-36A4-FE84330B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C2978-1D4E-1799-9527-F6710C36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57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E395-8D8A-1E4E-47D0-5FD7695F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99367-E98B-230C-2740-3831C33CF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15FC1-1E9C-495F-3EC6-5DC7C213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3DEF3-D28C-244D-5FEE-2B56D5C3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F552D-7475-2E36-76C0-FE3410E1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76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2BECA-4DDA-2F87-F270-3D7C5C6D5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85164-C4AE-F292-7031-C5897AE42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34D0-2679-197D-6630-E01EAD1E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3BD08-D452-3D44-2D32-C9A6CB9E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D7BEC-F24A-56C5-FD52-03D23E88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7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9424-F3AC-4BB4-EB75-6E017AEE1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24033-1FD5-CB66-878C-36015AD3A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30394-8C64-B2AD-6289-418139FB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586B3-54DA-9A6E-8140-49F0838C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22B1D-892F-3E85-D4B5-EF0DB87E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75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50E8-336F-7AC1-3BCE-E9E89920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5B40-2BB4-680E-FC62-7BC939ACE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1FD56-FBDB-AC8D-B455-9A84099B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C2A2-1F15-B2E6-E60F-3BF728A8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A4FA7-E093-896A-E96B-91737530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27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A9B7-B5D7-5395-491F-55024EC5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3C431-01C4-66F0-832E-FF0E59B6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1171F-6C87-1259-0916-9E9F155F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3BF47-B958-6BDE-D3CB-9D90976E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6AF9-133A-E8E2-A109-A25B6995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8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0479-F4FC-CEE4-E3F9-E6135394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05739-7BE7-4E6A-E102-8BC9CA367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435F4-94FB-008D-1D28-CA0F6C9AA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DAAAF-9E86-90C8-DC12-2F279171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668E6-6D25-4CF8-BA8A-5854152F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0F04D-26D1-2A9E-1582-815BE402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1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B7FF-300C-C2DF-79C3-E9E9C27A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40412-C391-62FA-1AF3-0BB018D93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BBB25-493B-1B83-57C9-5600EADA5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57007-B02E-EE7A-C49E-61715A066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E14D5-0055-CD8F-0F2D-9CA04D1CD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25E4D3-3E39-EF33-1348-F23D4AD7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2081B-FD91-7A58-AF55-5DC72CDF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57FAE-A0D6-49AD-578F-11F9F3D5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23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ADF3-BDBF-324A-360E-AFAEF8F9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319C5-FC74-00D6-8A13-9F8CD637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6FB0C-49CF-B8C2-34D4-ADCBF857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F5D1C-153C-7D89-43BD-4DC20E71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E64-6F1C-604E-9373-A5EA8048E073}" type="datetime1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6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5949C-ACA2-DE01-3574-C3C61E63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F2396-EA32-D91F-14FF-89E0031A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46780-E89E-94C8-7B1B-1F45DA41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4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4DD4-F8BD-E8D4-DEEA-ECE463A2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3773-ADCC-951D-9E00-AC15E0AE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0FD36-1A39-C17B-D183-B34A838EA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941D5-DF94-5740-13AA-623AD07A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FAFFA-B4DF-174D-FF45-3076CF74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6EF9E-636C-8921-A434-C6A8D5CC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7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3907-2187-96E2-F0B9-108BB030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BE324-EF44-4A98-A64C-47EC73723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3082B-7C09-5A6C-71C6-2E1A0F51A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76DD8-CE07-7516-7A36-CFB4CC08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C4181-C98D-CF3B-C731-BD29F5EB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CA8AA-A0B9-8A71-2D55-6FBF579D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75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8775-C176-AA11-05D3-88AA470D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6E7EA-5702-031F-73BF-884192D8A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3A0C-03D4-0BAA-55F0-AE7F371B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A47C4-B60B-A259-6009-97607E11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2DB12-98C2-C015-A3DC-15D2F589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8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B5B2C-35F3-EB3E-8CDD-DA5B3C426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3DCD8-FD96-0C8F-201A-5641AE1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C2AEF-32DF-4E3A-76DF-80C0F883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4AB84-57EA-6B24-40EC-9B3FE61C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9DF7-4DFB-E454-465E-36DBB652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33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83C8-8E77-7B93-C642-281A94E28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7D071-9A24-F6CB-FCC3-AE5C884D5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C19E6-6E36-A5D4-85AA-983CAD76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F4E31-CF5F-2A67-8AB4-B0DEDD08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17906-9F37-0AA6-9207-F61092ED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66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7F29-CAE3-23F2-698B-8717B7C5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77146-617F-3B9A-B3CC-CECA4D581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8EE5A-AF5F-117D-AEB5-E7B6968E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4327E-4263-0B22-7760-B575D83D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531F-DEA5-A174-A999-DCBF841B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0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5BB0-2B8A-D231-BEBD-82F1FB5D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04A35-519B-3BB1-5860-3A4CD5E2D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C9C3-09DC-B42B-1194-3F1C2CED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FD24-702B-0D7A-420C-55B8468B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BAFAF-39E6-745B-C0CB-AE27C9BD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81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2AF8-A1F7-BEEA-45CD-5F717219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D3E4-03A5-5D78-F2C6-C9FC4977E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97682-05DC-1026-FAB3-65B162047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14E57-74B2-8F6E-E67F-11DEE2F5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308F0-3AEA-0288-07E7-BB991552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308C1-EC18-C281-9BC3-2B88DD47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26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C01A-E85E-692B-C8A9-621A1809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F0FF-81DE-FAD1-0668-464AACAB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85083-D42A-88D7-1F22-FF14C6036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3EB28-E5CA-5F01-6132-27955E59E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E45E9-6BD7-626C-872C-95350CE7F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4AD6B-C7DA-21DB-08A3-E2863C8A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FDE10-2B3F-B41D-F757-D4E08301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1A337-ECCA-2E32-4FD7-B85712B7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9A94-8144-214E-87C2-2802AC9A6F43}" type="datetime1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37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B70B-2481-0D7C-0372-9F95724C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69550-9CF3-5FEC-E920-BC998ADB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5CB8E-AA38-9610-9F11-95F8B4EA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72A8D-2C0A-48A6-A647-5124B3A8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87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F9CC1-384E-09C7-996E-618E715F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1C7A9-5086-4C31-AFEA-A19BC713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E8EAA-8DC4-05A2-74B2-35FABBF4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1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FB7AB-EB34-EC35-D70B-08A8B214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37E6-A5DB-ACD8-4CDF-7E38F6BA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E57E5-C3F5-1B07-60BB-60A1E79B1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71447-B1B8-53C5-6AF8-241E4978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6D7A2-531B-9827-3627-9AC9EB0E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CB16-46C1-4E58-237E-C9FB1906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46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0EFC-4003-CEF9-DE7D-C4661114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6DA32-4976-BB22-A59D-3453D902E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5E0B-8A4C-3249-AF2E-51B1E596C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64E2F-0F32-C527-52A4-7616BCEB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4DAE8-A974-EDE4-BEA7-19273D06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D554-008B-C690-7251-FACEF656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16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DA36-0B46-EFF5-1A6C-90C63A33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FDB76-44D6-3955-0AB2-55A880EA7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7F05E-93B0-E129-78E0-758CC6FB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71AA-C878-09C2-40BB-0D1FA6A0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FE725-30B0-D2B8-717A-7CDCD44D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41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568D0-6209-48AD-9B8D-11FB05A8F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A2F31-4350-7824-3BD6-0395D3B2E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9B432-F7AB-09A3-FF89-3F5835B4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180C6-B004-4DA7-6166-DA7DD92F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A520-09A0-1031-9DF0-33727E1F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8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7791-618A-134F-ADEB-712A3DA79901}" type="datetime1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6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41D6-EE9D-B84B-9078-566AB8D83D42}" type="datetime1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70C-5AE7-0249-9E9E-9E87BD5539CC}" type="datetime1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1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D0CF-8807-BC4A-A7F1-EFED2FA627F5}" type="datetime1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4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48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69C3-49FD-3E42-B7EE-80F1D5AB12FD}" type="datetime1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B268-5651-8449-B4FF-0C1906E4DC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45619"/>
            <a:ext cx="12192000" cy="7123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2" y="6220047"/>
            <a:ext cx="2693582" cy="538716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565385F-10A3-DF1B-E4B7-7FD92C58C6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199" y="6203190"/>
            <a:ext cx="2004391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C8097-124D-727A-7875-69E21425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D9F60-D512-7674-D995-3D677B687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29CF6-3E03-78C2-47B4-F2E94D694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7F04FA-9BB3-4648-8F16-8F7CFA7C9C4C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3ED9-04F4-0595-2A45-4EE2F59B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0669A-BBFB-1361-8B6E-6A4E71237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5CCC2D-0C8A-594A-A79B-B146632E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98632-C76A-070E-4659-4DF5DAF0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15C44-0CE9-458E-46EA-3783D4B45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38158-9A93-FBFF-77C2-79BDB4192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B7331-38BE-9C49-90F5-7C7274CED8D4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CE15E-E984-6F1D-BAC8-78B0F90D8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16FF-B64D-1725-E890-7101973F1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097EBF-B300-E54A-AE50-23F934BF3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65F6E-D928-6F55-F0FE-4FA0426D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A00A-3734-FF6C-743F-AC9920456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62CBD-C98E-6D6A-0038-6C3F0403B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46E8BC-47B9-C74F-98F5-839D427FE318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2618D-2BFD-0DE8-7AAD-A979DA15B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21A57-A053-4123-954E-5FC779088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66D95-4D5A-274D-9020-3A9D8A7D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17583-2BFF-9958-9668-9AA25823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A3E4E-61A6-79A7-C633-962DF96D7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7A5BA-5CBC-3D23-23CD-AA4FD4001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482788-7B3D-FC46-8033-1CFA641D7320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AA3F2-5EC4-705B-A9C0-4647BEB81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30D43-FDFA-EF80-50B4-C8CC72BB2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942B22-51AD-4440-889F-EC9B1D56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9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24" Type="http://schemas.openxmlformats.org/officeDocument/2006/relationships/image" Target="NULL"/><Relationship Id="rId5" Type="http://schemas.openxmlformats.org/officeDocument/2006/relationships/image" Target="../media/image15.png"/><Relationship Id="rId23" Type="http://schemas.openxmlformats.org/officeDocument/2006/relationships/image" Target="NULL"/><Relationship Id="rId28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ria-systems-group/StochasticBarrier.j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ayan.mazouz@colorado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5495"/>
            <a:ext cx="12192000" cy="2984047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CFB87C"/>
                </a:solidFill>
              </a:rPr>
              <a:t>StochasticBarrier.jl </a:t>
            </a:r>
            <a:br>
              <a:rPr lang="en-GB" sz="4000" dirty="0">
                <a:solidFill>
                  <a:srgbClr val="CFB87C"/>
                </a:solidFill>
              </a:rPr>
            </a:br>
            <a:r>
              <a:rPr lang="en-GB" sz="4000" dirty="0">
                <a:solidFill>
                  <a:srgbClr val="CFB87C"/>
                </a:solidFill>
              </a:rPr>
              <a:t>A Julia Toolbox for Stochastic Barrier</a:t>
            </a:r>
            <a:r>
              <a:rPr lang="en-US" sz="4000" dirty="0">
                <a:solidFill>
                  <a:srgbClr val="CFB87C"/>
                </a:solidFill>
              </a:rPr>
              <a:t> Synthesis</a:t>
            </a:r>
            <a:br>
              <a:rPr lang="en-US" sz="4400" dirty="0">
                <a:solidFill>
                  <a:srgbClr val="CFB87C"/>
                </a:solidFill>
              </a:rPr>
            </a:br>
            <a:br>
              <a:rPr lang="en-US" sz="4400" dirty="0">
                <a:solidFill>
                  <a:srgbClr val="CFB87C"/>
                </a:solidFill>
              </a:rPr>
            </a:br>
            <a:endParaRPr lang="en-US" sz="4400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79657768-6574-8922-BA6B-1924EBDC2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590" y="2670182"/>
            <a:ext cx="11492819" cy="4004384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Tit</a:t>
            </a:r>
          </a:p>
          <a:p>
            <a:r>
              <a:rPr lang="en-GB" sz="3200" b="1" dirty="0">
                <a:effectLst/>
                <a:latin typeface="NimbusRomNo9L"/>
              </a:rPr>
              <a:t>Rayan Mazouz</a:t>
            </a:r>
            <a:br>
              <a:rPr lang="en-GB" sz="3200" b="1" dirty="0">
                <a:effectLst/>
                <a:latin typeface="CMR8"/>
              </a:rPr>
            </a:br>
            <a:endParaRPr lang="en-GB" sz="3200" b="1" dirty="0">
              <a:effectLst/>
              <a:latin typeface="CMR8"/>
            </a:endParaRPr>
          </a:p>
          <a:p>
            <a:r>
              <a:rPr lang="en-US" b="1" dirty="0"/>
              <a:t>Workshop on Stochastic Planning &amp; Control of Dynamical Systems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space Engineering Sc 5, 2063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26825D-2897-2AE3-5CE2-22328385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366"/>
          <a:stretch>
            <a:fillRect/>
          </a:stretch>
        </p:blipFill>
        <p:spPr>
          <a:xfrm>
            <a:off x="10269155" y="5292499"/>
            <a:ext cx="1922844" cy="7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471E-0C1F-4EC4-1A1C-53CEB00B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9438D-37D9-BA46-E909-D4E00626D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Nonlinear stochastic dynamical system</a:t>
                </a:r>
              </a:p>
              <a:p>
                <a:pPr marL="457200" lvl="1" indent="0">
                  <a:buNone/>
                </a:pP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(Un)bounded 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N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9438D-37D9-BA46-E909-D4E00626D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11380-FF40-19C7-8609-0792F60A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D6E2A4-3BDC-8500-77FD-D6FD623C0203}"/>
                  </a:ext>
                </a:extLst>
              </p:cNvPr>
              <p:cNvSpPr txBox="1"/>
              <p:nvPr/>
            </p:nvSpPr>
            <p:spPr>
              <a:xfrm>
                <a:off x="1203414" y="2125103"/>
                <a:ext cx="60975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D6E2A4-3BDC-8500-77FD-D6FD623C0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14" y="2125103"/>
                <a:ext cx="6097508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C64ED1-AD40-D455-568E-9502C9999E7E}"/>
              </a:ext>
            </a:extLst>
          </p:cNvPr>
          <p:cNvSpPr txBox="1">
            <a:spLocks/>
          </p:cNvSpPr>
          <p:nvPr/>
        </p:nvSpPr>
        <p:spPr>
          <a:xfrm>
            <a:off x="838200" y="3626485"/>
            <a:ext cx="11049000" cy="2290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Verification problem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76E939-8F00-7A08-2F4B-E168BD522D9C}"/>
              </a:ext>
            </a:extLst>
          </p:cNvPr>
          <p:cNvGrpSpPr/>
          <p:nvPr/>
        </p:nvGrpSpPr>
        <p:grpSpPr>
          <a:xfrm>
            <a:off x="7931151" y="1482945"/>
            <a:ext cx="3432425" cy="2576031"/>
            <a:chOff x="7921375" y="380594"/>
            <a:chExt cx="3432425" cy="25760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CFD6E72-AEB2-B286-274E-5FF448F9CDB1}"/>
                </a:ext>
              </a:extLst>
            </p:cNvPr>
            <p:cNvSpPr/>
            <p:nvPr/>
          </p:nvSpPr>
          <p:spPr>
            <a:xfrm>
              <a:off x="7921375" y="383721"/>
              <a:ext cx="3432425" cy="2572904"/>
            </a:xfrm>
            <a:prstGeom prst="rect">
              <a:avLst/>
            </a:prstGeom>
            <a:solidFill>
              <a:srgbClr val="FF0000">
                <a:alpha val="947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381801-26E1-172C-16D8-E42B1EB7E3D3}"/>
                </a:ext>
              </a:extLst>
            </p:cNvPr>
            <p:cNvSpPr/>
            <p:nvPr/>
          </p:nvSpPr>
          <p:spPr>
            <a:xfrm>
              <a:off x="8315024" y="811965"/>
              <a:ext cx="2673562" cy="18053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FE08C57-7023-E0EC-7D46-61F4E6F17FF8}"/>
                    </a:ext>
                  </a:extLst>
                </p:cNvPr>
                <p:cNvSpPr txBox="1"/>
                <p:nvPr/>
              </p:nvSpPr>
              <p:spPr>
                <a:xfrm>
                  <a:off x="9990139" y="1465117"/>
                  <a:ext cx="591583" cy="2978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FE08C57-7023-E0EC-7D46-61F4E6F17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0139" y="1465117"/>
                  <a:ext cx="591583" cy="297859"/>
                </a:xfrm>
                <a:prstGeom prst="rect">
                  <a:avLst/>
                </a:prstGeom>
                <a:blipFill>
                  <a:blip r:embed="rId5"/>
                  <a:stretch>
                    <a:fillRect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B23DF5-0928-1279-E042-C59B10BFA0E2}"/>
                    </a:ext>
                  </a:extLst>
                </p:cNvPr>
                <p:cNvSpPr txBox="1"/>
                <p:nvPr/>
              </p:nvSpPr>
              <p:spPr>
                <a:xfrm>
                  <a:off x="10382785" y="802673"/>
                  <a:ext cx="591583" cy="2978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B23DF5-0928-1279-E042-C59B10BFA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2785" y="802673"/>
                  <a:ext cx="591583" cy="297859"/>
                </a:xfrm>
                <a:prstGeom prst="rect">
                  <a:avLst/>
                </a:prstGeom>
                <a:blipFill>
                  <a:blip r:embed="rId6"/>
                  <a:stretch>
                    <a:fillRect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93B5B1-B1E7-1488-6E0A-58CE363FE011}"/>
                </a:ext>
              </a:extLst>
            </p:cNvPr>
            <p:cNvSpPr/>
            <p:nvPr/>
          </p:nvSpPr>
          <p:spPr>
            <a:xfrm rot="21326646">
              <a:off x="8983887" y="1860702"/>
              <a:ext cx="645170" cy="621942"/>
            </a:xfrm>
            <a:prstGeom prst="ellipse">
              <a:avLst/>
            </a:prstGeom>
            <a:solidFill>
              <a:schemeClr val="accent1">
                <a:alpha val="50384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730463B-F95A-AB2A-20A0-39AC69BAE02D}"/>
                    </a:ext>
                  </a:extLst>
                </p:cNvPr>
                <p:cNvSpPr txBox="1"/>
                <p:nvPr/>
              </p:nvSpPr>
              <p:spPr>
                <a:xfrm>
                  <a:off x="9032065" y="1957161"/>
                  <a:ext cx="591583" cy="2978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730463B-F95A-AB2A-20A0-39AC69BAE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2065" y="1957161"/>
                  <a:ext cx="591583" cy="297859"/>
                </a:xfrm>
                <a:prstGeom prst="rect">
                  <a:avLst/>
                </a:prstGeom>
                <a:blipFill>
                  <a:blip r:embed="rId7"/>
                  <a:stretch>
                    <a:fillRect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658AB27-9B21-9EF0-AA73-A7C395CDE084}"/>
                    </a:ext>
                  </a:extLst>
                </p:cNvPr>
                <p:cNvSpPr txBox="1"/>
                <p:nvPr/>
              </p:nvSpPr>
              <p:spPr>
                <a:xfrm>
                  <a:off x="10762217" y="380594"/>
                  <a:ext cx="591583" cy="2978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658AB27-9B21-9EF0-AA73-A7C395CDE0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2217" y="380594"/>
                  <a:ext cx="591583" cy="297859"/>
                </a:xfrm>
                <a:prstGeom prst="rect">
                  <a:avLst/>
                </a:prstGeom>
                <a:blipFill>
                  <a:blip r:embed="rId8"/>
                  <a:stretch>
                    <a:fillRect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22C6174-6BBB-C960-C361-968F7684D1A9}"/>
                </a:ext>
              </a:extLst>
            </p:cNvPr>
            <p:cNvSpPr/>
            <p:nvPr/>
          </p:nvSpPr>
          <p:spPr>
            <a:xfrm>
              <a:off x="9990139" y="1460581"/>
              <a:ext cx="583076" cy="383856"/>
            </a:xfrm>
            <a:prstGeom prst="rect">
              <a:avLst/>
            </a:prstGeom>
            <a:solidFill>
              <a:srgbClr val="FF0000">
                <a:alpha val="908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98D4777-F318-7B95-0218-0953694047FB}"/>
              </a:ext>
            </a:extLst>
          </p:cNvPr>
          <p:cNvSpPr txBox="1">
            <a:spLocks/>
          </p:cNvSpPr>
          <p:nvPr/>
        </p:nvSpPr>
        <p:spPr>
          <a:xfrm>
            <a:off x="7952391" y="4328936"/>
            <a:ext cx="4041414" cy="185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Nonlinear vector field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Stochastic process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Nonconvex safe set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C2E300-F77E-A3BA-CDAF-B1E6860A9CA3}"/>
              </a:ext>
            </a:extLst>
          </p:cNvPr>
          <p:cNvGrpSpPr/>
          <p:nvPr/>
        </p:nvGrpSpPr>
        <p:grpSpPr>
          <a:xfrm>
            <a:off x="537974" y="2542385"/>
            <a:ext cx="11436279" cy="3588698"/>
            <a:chOff x="-135957" y="3159235"/>
            <a:chExt cx="11436279" cy="3947568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1FF350A6-71C6-9D41-EB28-D6B7150517ED}"/>
                </a:ext>
              </a:extLst>
            </p:cNvPr>
            <p:cNvSpPr txBox="1">
              <a:spLocks/>
            </p:cNvSpPr>
            <p:nvPr/>
          </p:nvSpPr>
          <p:spPr>
            <a:xfrm>
              <a:off x="251322" y="3159235"/>
              <a:ext cx="11049000" cy="23065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	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        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9D21ED-FFA7-0DE0-5E22-F1FA66B818FA}"/>
                </a:ext>
              </a:extLst>
            </p:cNvPr>
            <p:cNvSpPr txBox="1"/>
            <p:nvPr/>
          </p:nvSpPr>
          <p:spPr>
            <a:xfrm>
              <a:off x="-135957" y="6666682"/>
              <a:ext cx="4776677" cy="4401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endParaRPr lang="en-GB" sz="2000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93EA64-28AF-1C95-5151-A0AA4300B6A3}"/>
                  </a:ext>
                </a:extLst>
              </p:cNvPr>
              <p:cNvSpPr txBox="1"/>
              <p:nvPr/>
            </p:nvSpPr>
            <p:spPr>
              <a:xfrm>
                <a:off x="198195" y="4691256"/>
                <a:ext cx="60975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93EA64-28AF-1C95-5151-A0AA4300B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5" y="4691256"/>
                <a:ext cx="6097508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6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5B14-48A5-B4E8-7AA3-B36BD155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Barrier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198C7-8629-F629-15DD-A4A9F628F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>
                    <a:latin typeface="Aptos" panose="020B00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dirty="0">
                    <a:latin typeface="Aptos" panose="020B0004020202020204" pitchFamily="34" charset="0"/>
                    <a:cs typeface="Arial" panose="020B0604020202020204" pitchFamily="34" charset="0"/>
                  </a:rPr>
                  <a:t>function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Aptos" panose="020B00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i="1" dirty="0">
                    <a:latin typeface="Aptos" panose="020B0004020202020204" pitchFamily="34" charset="0"/>
                    <a:cs typeface="Arial" panose="020B0604020202020204" pitchFamily="34" charset="0"/>
                  </a:rPr>
                  <a:t>SBF </a:t>
                </a:r>
                <a:r>
                  <a:rPr lang="en-US" dirty="0">
                    <a:latin typeface="Aptos" panose="020B00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latin typeface="Aptos" panose="020B0004020202020204" pitchFamily="34" charset="0"/>
                    <a:cs typeface="Arial" panose="020B0604020202020204" pitchFamily="34" charset="0"/>
                  </a:rPr>
                  <a:t> such that</a:t>
                </a:r>
              </a:p>
              <a:p>
                <a:endParaRPr lang="en-US" dirty="0">
                  <a:latin typeface="Aptos" panose="020B00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ptos" panose="020B00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ptos" panose="020B00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ptos" panose="020B00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ptos" panose="020B00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198C7-8629-F629-15DD-A4A9F628F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65398-7603-0D2A-37A4-0897F40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02FC50-65EB-152A-B960-4D5C3497B664}"/>
              </a:ext>
            </a:extLst>
          </p:cNvPr>
          <p:cNvSpPr/>
          <p:nvPr/>
        </p:nvSpPr>
        <p:spPr>
          <a:xfrm>
            <a:off x="783458" y="3831559"/>
            <a:ext cx="6223537" cy="611372"/>
          </a:xfrm>
          <a:prstGeom prst="rect">
            <a:avLst/>
          </a:prstGeom>
          <a:solidFill>
            <a:schemeClr val="bg2">
              <a:lumMod val="90000"/>
              <a:alpha val="20692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67B9EA-279D-F1AE-C17A-1312FD8D48F3}"/>
                  </a:ext>
                </a:extLst>
              </p:cNvPr>
              <p:cNvSpPr txBox="1"/>
              <p:nvPr/>
            </p:nvSpPr>
            <p:spPr>
              <a:xfrm>
                <a:off x="707573" y="2324899"/>
                <a:ext cx="3856848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67B9EA-279D-F1AE-C17A-1312FD8D4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3" y="2324899"/>
                <a:ext cx="3856848" cy="646331"/>
              </a:xfrm>
              <a:prstGeom prst="rect">
                <a:avLst/>
              </a:prstGeom>
              <a:blipFill>
                <a:blip r:embed="rId4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DB6E4F-7016-4239-4E8E-3D004060190B}"/>
                  </a:ext>
                </a:extLst>
              </p:cNvPr>
              <p:cNvSpPr txBox="1"/>
              <p:nvPr/>
            </p:nvSpPr>
            <p:spPr>
              <a:xfrm>
                <a:off x="1181068" y="2828773"/>
                <a:ext cx="28282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  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DB6E4F-7016-4239-4E8E-3D0040601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68" y="2828773"/>
                <a:ext cx="2828210" cy="369332"/>
              </a:xfrm>
              <a:prstGeom prst="rect">
                <a:avLst/>
              </a:prstGeom>
              <a:blipFill>
                <a:blip r:embed="rId5"/>
                <a:stretch>
                  <a:fillRect l="-2242" t="-645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60E912-B9F2-B4FA-5EA3-17993EBC7829}"/>
                  </a:ext>
                </a:extLst>
              </p:cNvPr>
              <p:cNvSpPr txBox="1"/>
              <p:nvPr/>
            </p:nvSpPr>
            <p:spPr>
              <a:xfrm>
                <a:off x="1152258" y="3360356"/>
                <a:ext cx="2833724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∀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60E912-B9F2-B4FA-5EA3-17993EBC7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58" y="3360356"/>
                <a:ext cx="2833724" cy="646331"/>
              </a:xfrm>
              <a:prstGeom prst="rect">
                <a:avLst/>
              </a:prstGeom>
              <a:blipFill>
                <a:blip r:embed="rId6"/>
                <a:stretch>
                  <a:fillRect l="-1339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51BDCC-0BB9-CF49-0AB1-BDFAD2298D17}"/>
                  </a:ext>
                </a:extLst>
              </p:cNvPr>
              <p:cNvSpPr txBox="1"/>
              <p:nvPr/>
            </p:nvSpPr>
            <p:spPr>
              <a:xfrm>
                <a:off x="874361" y="3929676"/>
                <a:ext cx="590612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∀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51BDCC-0BB9-CF49-0AB1-BDFAD2298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61" y="3929676"/>
                <a:ext cx="5906122" cy="369332"/>
              </a:xfrm>
              <a:prstGeom prst="rect">
                <a:avLst/>
              </a:prstGeom>
              <a:blipFill>
                <a:blip r:embed="rId7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46CA39-3C83-4ED7-7AB3-FAC2FA8A3DAA}"/>
              </a:ext>
            </a:extLst>
          </p:cNvPr>
          <p:cNvCxnSpPr>
            <a:cxnSpLocks/>
          </p:cNvCxnSpPr>
          <p:nvPr/>
        </p:nvCxnSpPr>
        <p:spPr>
          <a:xfrm>
            <a:off x="9830794" y="4325850"/>
            <a:ext cx="0" cy="550469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C91C57-43AE-FC78-56ED-4936BE54ED23}"/>
              </a:ext>
            </a:extLst>
          </p:cNvPr>
          <p:cNvCxnSpPr>
            <a:cxnSpLocks/>
          </p:cNvCxnSpPr>
          <p:nvPr/>
        </p:nvCxnSpPr>
        <p:spPr>
          <a:xfrm>
            <a:off x="10144301" y="4334559"/>
            <a:ext cx="0" cy="550469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012E94-3C7E-6333-0439-4D34AB33E3AA}"/>
                  </a:ext>
                </a:extLst>
              </p:cNvPr>
              <p:cNvSpPr txBox="1"/>
              <p:nvPr/>
            </p:nvSpPr>
            <p:spPr>
              <a:xfrm>
                <a:off x="8170713" y="4550916"/>
                <a:ext cx="10885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012E94-3C7E-6333-0439-4D34AB33E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713" y="4550916"/>
                <a:ext cx="10885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2D7179-72C9-8959-FA9F-C508F6430424}"/>
                  </a:ext>
                </a:extLst>
              </p:cNvPr>
              <p:cNvSpPr txBox="1"/>
              <p:nvPr/>
            </p:nvSpPr>
            <p:spPr>
              <a:xfrm>
                <a:off x="9470478" y="4819633"/>
                <a:ext cx="10885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2D7179-72C9-8959-FA9F-C508F6430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478" y="4819633"/>
                <a:ext cx="108857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D29119-D79B-126B-E62D-04B4702F85CA}"/>
                  </a:ext>
                </a:extLst>
              </p:cNvPr>
              <p:cNvSpPr txBox="1"/>
              <p:nvPr/>
            </p:nvSpPr>
            <p:spPr>
              <a:xfrm>
                <a:off x="8550637" y="3782368"/>
                <a:ext cx="10885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D29119-D79B-126B-E62D-04B4702F8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637" y="3782368"/>
                <a:ext cx="108857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23EDAC7-876E-2055-EF18-14AEDB05F459}"/>
              </a:ext>
            </a:extLst>
          </p:cNvPr>
          <p:cNvGrpSpPr/>
          <p:nvPr/>
        </p:nvGrpSpPr>
        <p:grpSpPr>
          <a:xfrm>
            <a:off x="7822382" y="2324899"/>
            <a:ext cx="4182908" cy="2624859"/>
            <a:chOff x="6931021" y="4002692"/>
            <a:chExt cx="4182908" cy="2624859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317EE62-8833-56CB-5BCF-94B46D9191EB}"/>
                </a:ext>
              </a:extLst>
            </p:cNvPr>
            <p:cNvCxnSpPr>
              <a:cxnSpLocks/>
            </p:cNvCxnSpPr>
            <p:nvPr/>
          </p:nvCxnSpPr>
          <p:spPr>
            <a:xfrm>
              <a:off x="7424144" y="6197061"/>
              <a:ext cx="3579223" cy="8709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977EF7C-E22A-FCA0-15F6-AF6A773E1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2853" y="4542780"/>
              <a:ext cx="0" cy="166299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67006A-28CE-1CF4-8405-4F05F584A575}"/>
                    </a:ext>
                  </a:extLst>
                </p:cNvPr>
                <p:cNvSpPr txBox="1"/>
                <p:nvPr/>
              </p:nvSpPr>
              <p:spPr>
                <a:xfrm>
                  <a:off x="6931021" y="4002692"/>
                  <a:ext cx="44413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FBEAB-31E1-0AB7-7B30-9C96EFF51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021" y="4002692"/>
                  <a:ext cx="444136" cy="461665"/>
                </a:xfrm>
                <a:prstGeom prst="rect">
                  <a:avLst/>
                </a:prstGeom>
                <a:blipFill>
                  <a:blip r:embed="rId23"/>
                  <a:stretch>
                    <a:fillRect l="-2778" r="-91667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0D53CE1-AFB7-C4DE-CE7A-D2DF80E3E971}"/>
                    </a:ext>
                  </a:extLst>
                </p:cNvPr>
                <p:cNvSpPr txBox="1"/>
                <p:nvPr/>
              </p:nvSpPr>
              <p:spPr>
                <a:xfrm>
                  <a:off x="10509149" y="6165886"/>
                  <a:ext cx="44413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7EA0ABA-263F-1E4D-7B4C-18D32DABCD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9149" y="6165886"/>
                  <a:ext cx="444136" cy="4616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452BF7F-15D1-F298-F106-1DAEF5296FB5}"/>
                </a:ext>
              </a:extLst>
            </p:cNvPr>
            <p:cNvSpPr/>
            <p:nvPr/>
          </p:nvSpPr>
          <p:spPr>
            <a:xfrm>
              <a:off x="7764673" y="4403216"/>
              <a:ext cx="3349256" cy="1616842"/>
            </a:xfrm>
            <a:custGeom>
              <a:avLst/>
              <a:gdLst>
                <a:gd name="connsiteX0" fmla="*/ 0 w 3349256"/>
                <a:gd name="connsiteY0" fmla="*/ 159489 h 1616842"/>
                <a:gd name="connsiteX1" fmla="*/ 1371600 w 3349256"/>
                <a:gd name="connsiteY1" fmla="*/ 1616149 h 1616842"/>
                <a:gd name="connsiteX2" fmla="*/ 3349256 w 3349256"/>
                <a:gd name="connsiteY2" fmla="*/ 0 h 161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256" h="1616842">
                  <a:moveTo>
                    <a:pt x="0" y="159489"/>
                  </a:moveTo>
                  <a:cubicBezTo>
                    <a:pt x="406695" y="901109"/>
                    <a:pt x="813391" y="1642730"/>
                    <a:pt x="1371600" y="1616149"/>
                  </a:cubicBezTo>
                  <a:cubicBezTo>
                    <a:pt x="1929809" y="1589568"/>
                    <a:pt x="2639532" y="794784"/>
                    <a:pt x="3349256" y="0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8C5DB3-58E5-1121-1FCA-7A76870577B9}"/>
              </a:ext>
            </a:extLst>
          </p:cNvPr>
          <p:cNvCxnSpPr>
            <a:cxnSpLocks/>
          </p:cNvCxnSpPr>
          <p:nvPr/>
        </p:nvCxnSpPr>
        <p:spPr>
          <a:xfrm flipH="1">
            <a:off x="8315505" y="4311573"/>
            <a:ext cx="1495495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2C532-5396-BC1A-D230-68B25D4A51B0}"/>
              </a:ext>
            </a:extLst>
          </p:cNvPr>
          <p:cNvCxnSpPr>
            <a:cxnSpLocks/>
          </p:cNvCxnSpPr>
          <p:nvPr/>
        </p:nvCxnSpPr>
        <p:spPr>
          <a:xfrm>
            <a:off x="8825478" y="3226557"/>
            <a:ext cx="0" cy="1261536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31EE91-734F-4EAB-1992-332DEFD075D6}"/>
              </a:ext>
            </a:extLst>
          </p:cNvPr>
          <p:cNvCxnSpPr>
            <a:cxnSpLocks/>
          </p:cNvCxnSpPr>
          <p:nvPr/>
        </p:nvCxnSpPr>
        <p:spPr>
          <a:xfrm flipH="1">
            <a:off x="8311008" y="3222389"/>
            <a:ext cx="514470" cy="0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AD0B94-654B-6624-AE0C-09E49ED19FC7}"/>
                  </a:ext>
                </a:extLst>
              </p:cNvPr>
              <p:cNvSpPr txBox="1"/>
              <p:nvPr/>
            </p:nvSpPr>
            <p:spPr>
              <a:xfrm>
                <a:off x="7768974" y="3005645"/>
                <a:ext cx="7659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AD0B94-654B-6624-AE0C-09E49ED19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974" y="3005645"/>
                <a:ext cx="765927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04EB55-379D-5AAB-B518-9A4E8C37BE5E}"/>
                  </a:ext>
                </a:extLst>
              </p:cNvPr>
              <p:cNvSpPr txBox="1"/>
              <p:nvPr/>
            </p:nvSpPr>
            <p:spPr>
              <a:xfrm>
                <a:off x="7820724" y="4137245"/>
                <a:ext cx="7659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04EB55-379D-5AAB-B518-9A4E8C37B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724" y="4137245"/>
                <a:ext cx="765927" cy="369332"/>
              </a:xfrm>
              <a:prstGeom prst="rect">
                <a:avLst/>
              </a:prstGeom>
              <a:blipFill>
                <a:blip r:embed="rId2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74B5F8-E077-482D-F4B8-14063ABC45D5}"/>
                  </a:ext>
                </a:extLst>
              </p:cNvPr>
              <p:cNvSpPr txBox="1"/>
              <p:nvPr/>
            </p:nvSpPr>
            <p:spPr>
              <a:xfrm>
                <a:off x="10210364" y="3653823"/>
                <a:ext cx="7659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74B5F8-E077-482D-F4B8-14063ABC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364" y="3653823"/>
                <a:ext cx="765927" cy="369332"/>
              </a:xfrm>
              <a:prstGeom prst="rect">
                <a:avLst/>
              </a:prstGeom>
              <a:blipFill>
                <a:blip r:embed="rId2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BA4999-4BD7-AB6F-4C6A-3FADC6E4AF92}"/>
              </a:ext>
            </a:extLst>
          </p:cNvPr>
          <p:cNvCxnSpPr>
            <a:cxnSpLocks/>
          </p:cNvCxnSpPr>
          <p:nvPr/>
        </p:nvCxnSpPr>
        <p:spPr>
          <a:xfrm flipH="1">
            <a:off x="8324214" y="4006687"/>
            <a:ext cx="2389005" cy="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8EC62F-9567-99E5-8F73-449C3D5ADA97}"/>
              </a:ext>
            </a:extLst>
          </p:cNvPr>
          <p:cNvCxnSpPr>
            <a:cxnSpLocks/>
          </p:cNvCxnSpPr>
          <p:nvPr/>
        </p:nvCxnSpPr>
        <p:spPr>
          <a:xfrm flipH="1">
            <a:off x="8320445" y="3622647"/>
            <a:ext cx="2820981" cy="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45CB6B-13E0-4AE3-6BDE-97A991824ADC}"/>
                  </a:ext>
                </a:extLst>
              </p:cNvPr>
              <p:cNvSpPr txBox="1"/>
              <p:nvPr/>
            </p:nvSpPr>
            <p:spPr>
              <a:xfrm>
                <a:off x="7594669" y="3804081"/>
                <a:ext cx="7659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45CB6B-13E0-4AE3-6BDE-97A991824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669" y="3804081"/>
                <a:ext cx="765927" cy="369332"/>
              </a:xfrm>
              <a:prstGeom prst="rect">
                <a:avLst/>
              </a:prstGeom>
              <a:blipFill>
                <a:blip r:embed="rId28"/>
                <a:stretch>
                  <a:fillRect r="-16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9B3F5B-6117-4F5B-0E3C-97055E0D88B4}"/>
                  </a:ext>
                </a:extLst>
              </p:cNvPr>
              <p:cNvSpPr txBox="1"/>
              <p:nvPr/>
            </p:nvSpPr>
            <p:spPr>
              <a:xfrm>
                <a:off x="7086833" y="3437981"/>
                <a:ext cx="7659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nl-N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nl-NL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9B3F5B-6117-4F5B-0E3C-97055E0D8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833" y="3437981"/>
                <a:ext cx="765927" cy="369332"/>
              </a:xfrm>
              <a:prstGeom prst="rect">
                <a:avLst/>
              </a:prstGeom>
              <a:blipFill>
                <a:blip r:embed="rId29"/>
                <a:stretch>
                  <a:fillRect r="-6721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090BFE-EFBE-C4A4-8C3E-F7711707B6AB}"/>
              </a:ext>
            </a:extLst>
          </p:cNvPr>
          <p:cNvCxnSpPr/>
          <p:nvPr/>
        </p:nvCxnSpPr>
        <p:spPr>
          <a:xfrm flipV="1">
            <a:off x="10713219" y="3627620"/>
            <a:ext cx="0" cy="379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BF5D9E36-6A72-642B-9126-A05A72F75C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8365" y="4982532"/>
                <a:ext cx="3117524" cy="1094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≥1−</m:t>
                    </m:r>
                  </m:oMath>
                </a14:m>
                <a:r>
                  <a:rPr lang="nl-NL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BF5D9E36-6A72-642B-9126-A05A72F7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365" y="4982532"/>
                <a:ext cx="3117524" cy="1094801"/>
              </a:xfrm>
              <a:prstGeom prst="rect">
                <a:avLst/>
              </a:prstGeom>
              <a:blipFill>
                <a:blip r:embed="rId30"/>
                <a:stretch>
                  <a:fillRect l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8C9E647-57F1-E4F4-009F-F3507F9FD49F}"/>
              </a:ext>
            </a:extLst>
          </p:cNvPr>
          <p:cNvSpPr txBox="1">
            <a:spLocks/>
          </p:cNvSpPr>
          <p:nvPr/>
        </p:nvSpPr>
        <p:spPr>
          <a:xfrm>
            <a:off x="783458" y="43175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Safety guarantee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7" grpId="0"/>
      <p:bldP spid="30" grpId="0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572A-BEFA-CA56-04F1-98D5F5B7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Barrier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DE040-B588-5D0D-A129-7BF5151A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870"/>
            <a:ext cx="11353800" cy="4351338"/>
          </a:xfrm>
        </p:spPr>
        <p:txBody>
          <a:bodyPr/>
          <a:lstStyle/>
          <a:p>
            <a:r>
              <a:rPr lang="en-US" dirty="0"/>
              <a:t>Toolbox: </a:t>
            </a:r>
            <a:r>
              <a:rPr lang="en-US" dirty="0">
                <a:hlinkClick r:id="rId2"/>
              </a:rPr>
              <a:t>https://github.com/aria-systems-group/StochasticBarrier.jl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Sum of Squares optimization </a:t>
            </a:r>
          </a:p>
          <a:p>
            <a:pPr lvl="1"/>
            <a:endParaRPr lang="en-US" dirty="0"/>
          </a:p>
          <a:p>
            <a:r>
              <a:rPr lang="en-US" dirty="0"/>
              <a:t>Piecewise stochastic barrier functions</a:t>
            </a:r>
          </a:p>
          <a:p>
            <a:endParaRPr lang="en-US" dirty="0"/>
          </a:p>
          <a:p>
            <a:r>
              <a:rPr lang="en-US" dirty="0"/>
              <a:t>Theory and comparison:</a:t>
            </a:r>
          </a:p>
          <a:p>
            <a:pPr lvl="1"/>
            <a:r>
              <a:rPr lang="en-US" dirty="0"/>
              <a:t>Mazouz et al. ”Piecewise Stochastic Barrier Functions”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CBA93-DA80-9530-DC20-ADDB84B0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68-5651-8449-B4FF-0C1906E4DC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73686C6-FC88-9126-C2B3-5D7147D17F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7677" y="2548579"/>
                <a:ext cx="2759477" cy="6097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0.07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73686C6-FC88-9126-C2B3-5D7147D17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77" y="2548579"/>
                <a:ext cx="2759477" cy="6097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F01A1C2-712C-F42B-359D-D6A7EB092B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86" r="27295"/>
          <a:stretch/>
        </p:blipFill>
        <p:spPr>
          <a:xfrm>
            <a:off x="3448472" y="2988402"/>
            <a:ext cx="4923367" cy="3098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A73E0-D069-3DD8-FC25-E5329073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Studies: Highlights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54CB3-C53F-9DFB-4FF7-CC899C8C6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5927"/>
                <a:ext cx="10515600" cy="1141095"/>
              </a:xfrm>
            </p:spPr>
            <p:txBody>
              <a:bodyPr/>
              <a:lstStyle/>
              <a:p>
                <a:r>
                  <a:rPr lang="en-US" dirty="0"/>
                  <a:t>Linear dynamics with a </a:t>
                </a:r>
                <a:r>
                  <a:rPr lang="en-US" i="1" dirty="0"/>
                  <a:t>nonconvex</a:t>
                </a:r>
                <a:r>
                  <a:rPr lang="en-US" dirty="0"/>
                  <a:t> safe set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/>
                  <a:t> = 0.5</a:t>
                </a:r>
                <a:r>
                  <a:rPr lang="en-US" sz="2400" i="1" dirty="0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i="1" dirty="0"/>
                  <a:t>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2400" dirty="0"/>
                  <a:t>(0,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I</a:t>
                </a:r>
                <a:r>
                  <a:rPr lang="en-US" sz="2400" dirty="0"/>
                  <a:t>)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54CB3-C53F-9DFB-4FF7-CC899C8C6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5927"/>
                <a:ext cx="10515600" cy="1141095"/>
              </a:xfrm>
              <a:blipFill>
                <a:blip r:embed="rId4"/>
                <a:stretch>
                  <a:fillRect l="-1086" t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116928F-9202-FBCE-FE82-169D15DE4A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735" r="74611"/>
          <a:stretch>
            <a:fillRect/>
          </a:stretch>
        </p:blipFill>
        <p:spPr>
          <a:xfrm>
            <a:off x="415406" y="3754919"/>
            <a:ext cx="2669790" cy="233245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DDBA99A-6545-89BB-33AE-0DFD6BFE35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746"/>
          <a:stretch/>
        </p:blipFill>
        <p:spPr>
          <a:xfrm>
            <a:off x="8846629" y="2976582"/>
            <a:ext cx="2760789" cy="30989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406550-BDB6-F4E6-F6A1-B4E476113C07}"/>
              </a:ext>
            </a:extLst>
          </p:cNvPr>
          <p:cNvSpPr txBox="1">
            <a:spLocks/>
          </p:cNvSpPr>
          <p:nvPr/>
        </p:nvSpPr>
        <p:spPr>
          <a:xfrm>
            <a:off x="6357154" y="3061622"/>
            <a:ext cx="2759477" cy="60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1B17714-FCB1-DA6D-AC64-DB36DE266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794" y="2548579"/>
                <a:ext cx="2759477" cy="6097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1B17714-FCB1-DA6D-AC64-DB36DE266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794" y="2548579"/>
                <a:ext cx="2759477" cy="6097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7039D56-ED7F-EC01-44EC-42FF76B3BD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0862" y="2548579"/>
                <a:ext cx="2759477" cy="6097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0.93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7039D56-ED7F-EC01-44EC-42FF76B3B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62" y="2548579"/>
                <a:ext cx="2759477" cy="609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33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9B3E0-09FC-CD83-5D57-8BCD71154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B1F8-68D3-DC0E-85B0-7E20D7BD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Studies: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9519-BB2F-69FD-8684-F4F37D8B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89" y="1384126"/>
            <a:ext cx="10515600" cy="4351338"/>
          </a:xfrm>
        </p:spPr>
        <p:txBody>
          <a:bodyPr/>
          <a:lstStyle/>
          <a:p>
            <a:r>
              <a:rPr lang="en-US" dirty="0"/>
              <a:t>Pendulum model with a </a:t>
            </a:r>
            <a:r>
              <a:rPr lang="en-US" i="1" dirty="0"/>
              <a:t>convex </a:t>
            </a:r>
            <a:r>
              <a:rPr lang="en-US" dirty="0"/>
              <a:t>safe</a:t>
            </a:r>
            <a:r>
              <a:rPr lang="en-US" i="1" dirty="0"/>
              <a:t> </a:t>
            </a:r>
            <a:r>
              <a:rPr lang="en-US" dirty="0"/>
              <a:t>set</a:t>
            </a:r>
          </a:p>
          <a:p>
            <a:pPr lvl="1"/>
            <a:r>
              <a:rPr lang="en-US" dirty="0"/>
              <a:t>Closed-loop neural network controller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8DE47-3DD0-0D43-75DA-04B54CB0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515"/>
          <a:stretch/>
        </p:blipFill>
        <p:spPr>
          <a:xfrm>
            <a:off x="1091829" y="2914158"/>
            <a:ext cx="10124720" cy="322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CE995A-7989-215A-7EC6-984D26B24F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535" y="2609272"/>
                <a:ext cx="2759477" cy="6097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CE995A-7989-215A-7EC6-984D26B2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535" y="2609272"/>
                <a:ext cx="2759477" cy="609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4B6299C-8FE5-6321-B825-0961EBDC96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2180" y="2609272"/>
                <a:ext cx="2759477" cy="6097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4B6299C-8FE5-6321-B825-0961EBDC9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80" y="2609272"/>
                <a:ext cx="2759477" cy="6097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456C300-7BB1-2BD6-3584-E74BAFBD88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0208" y="2609272"/>
                <a:ext cx="2759477" cy="6097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0.99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456C300-7BB1-2BD6-3584-E74BAFBD8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208" y="2609272"/>
                <a:ext cx="2759477" cy="6097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15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DCE6-F3F0-4B19-46BC-4222CF2E8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58A2-9DE8-13FB-49A7-D234EEEC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Studies: Highlights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317A51-F8AB-E338-F0A2-7718901B71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605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Lateral </a:t>
                </a:r>
                <a:r>
                  <a:rPr lang="en-US"/>
                  <a:t>quadrotor model </a:t>
                </a:r>
                <a:r>
                  <a:rPr lang="en-US" dirty="0"/>
                  <a:t>with a </a:t>
                </a:r>
                <a:r>
                  <a:rPr lang="en-US" i="1" dirty="0"/>
                  <a:t>nonconvex</a:t>
                </a:r>
                <a:r>
                  <a:rPr lang="en-US" dirty="0"/>
                  <a:t> safe set</a:t>
                </a:r>
              </a:p>
              <a:p>
                <a:pPr lvl="1"/>
                <a:r>
                  <a:rPr lang="en-US" dirty="0"/>
                  <a:t>Sum-of-Squares: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0.00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Piecewise Barrier: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0.9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317A51-F8AB-E338-F0A2-7718901B7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6051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D883B61-1FB8-E7AA-07F1-5C6303F3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94" y="2960254"/>
            <a:ext cx="9603812" cy="30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6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E0FD8-D8C9-B43D-8F9C-259285A58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42C1-BF0D-D12C-11FB-5218652E3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7876"/>
            <a:ext cx="12192000" cy="2984047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CFB87C"/>
                </a:solidFill>
              </a:rPr>
              <a:t>Thanks!</a:t>
            </a:r>
            <a:br>
              <a:rPr lang="en-US" dirty="0">
                <a:solidFill>
                  <a:srgbClr val="CFB87C"/>
                </a:solidFill>
              </a:rPr>
            </a:br>
            <a:endParaRPr lang="en-US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B53BC9D2-921D-607F-AFFE-20F007744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589" y="5165964"/>
            <a:ext cx="11492819" cy="4004384"/>
          </a:xfrm>
        </p:spPr>
        <p:txBody>
          <a:bodyPr>
            <a:normAutofit/>
          </a:bodyPr>
          <a:lstStyle/>
          <a:p>
            <a:r>
              <a:rPr lang="en-GB" sz="3200" b="1" dirty="0">
                <a:effectLst/>
                <a:latin typeface="NimbusRomNo9L"/>
                <a:hlinkClick r:id="rId2"/>
              </a:rPr>
              <a:t>rayan.mazouz@colorado.edu</a:t>
            </a:r>
            <a:endParaRPr lang="en-GB" sz="3200" b="1" dirty="0">
              <a:effectLst/>
              <a:latin typeface="NimbusRomNo9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82567-BA8C-14EF-BA24-80075ADB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366"/>
          <a:stretch>
            <a:fillRect/>
          </a:stretch>
        </p:blipFill>
        <p:spPr>
          <a:xfrm>
            <a:off x="10269156" y="5195201"/>
            <a:ext cx="1922844" cy="723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5D39A7-5F49-1D09-C553-9A6108EE49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4"/>
          <a:stretch/>
        </p:blipFill>
        <p:spPr>
          <a:xfrm>
            <a:off x="7916198" y="1304478"/>
            <a:ext cx="3132688" cy="28452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0E0BF5-0DDC-9B73-5846-2D2CE596A558}"/>
              </a:ext>
            </a:extLst>
          </p:cNvPr>
          <p:cNvSpPr txBox="1">
            <a:spLocks/>
          </p:cNvSpPr>
          <p:nvPr/>
        </p:nvSpPr>
        <p:spPr>
          <a:xfrm>
            <a:off x="-2324850" y="-50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/>
              <a:t>NeurIPS 22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B16EA4-B8FA-E3FE-19B4-AD0A9434E45F}"/>
              </a:ext>
            </a:extLst>
          </p:cNvPr>
          <p:cNvSpPr txBox="1">
            <a:spLocks/>
          </p:cNvSpPr>
          <p:nvPr/>
        </p:nvSpPr>
        <p:spPr>
          <a:xfrm>
            <a:off x="4224742" y="-1407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/>
              <a:t>Automatica 25 </a:t>
            </a:r>
            <a:br>
              <a:rPr lang="en-US" sz="3200" dirty="0"/>
            </a:br>
            <a:r>
              <a:rPr lang="en-US" sz="3200" dirty="0"/>
              <a:t>Preprint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398E5E-3B15-6A8A-26BC-4B4CD46A1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609" y="1275241"/>
            <a:ext cx="2858136" cy="28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300</Words>
  <Application>Microsoft Macintosh PowerPoint</Application>
  <PresentationFormat>Widescreen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Cambria Math</vt:lpstr>
      <vt:lpstr>CMR8</vt:lpstr>
      <vt:lpstr>NimbusRomNo9L</vt:lpstr>
      <vt:lpstr>Office Theme</vt:lpstr>
      <vt:lpstr>2_Custom Design</vt:lpstr>
      <vt:lpstr>3_Custom Design</vt:lpstr>
      <vt:lpstr>Custom Design</vt:lpstr>
      <vt:lpstr>1_Custom Design</vt:lpstr>
      <vt:lpstr>StochasticBarrier.jl  A Julia Toolbox for Stochastic Barrier Synthesis  </vt:lpstr>
      <vt:lpstr>Problem Formulation</vt:lpstr>
      <vt:lpstr>Stochastic Barrier Functions</vt:lpstr>
      <vt:lpstr>Stochastic Barrier Functions</vt:lpstr>
      <vt:lpstr>Case Studies: Highlights</vt:lpstr>
      <vt:lpstr>Case Studies: Highlights</vt:lpstr>
      <vt:lpstr>Case Studies: Highlights</vt:lpstr>
      <vt:lpstr>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Groswald</dc:creator>
  <cp:lastModifiedBy>Rayan Mazouz</cp:lastModifiedBy>
  <cp:revision>225</cp:revision>
  <dcterms:created xsi:type="dcterms:W3CDTF">2017-08-18T02:11:48Z</dcterms:created>
  <dcterms:modified xsi:type="dcterms:W3CDTF">2025-12-05T03:03:06Z</dcterms:modified>
</cp:coreProperties>
</file>